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7" d="100"/>
          <a:sy n="107" d="100"/>
        </p:scale>
        <p:origin x="75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1FF6DA9-008F-8B48-92A6-B652298478BF}" type="slidenum">
              <a:rPr lang="en-US" smtClean="0"/>
              <a:t>‹#›</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12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78648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689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045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629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986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3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734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89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19187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208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5099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53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55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4770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307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244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artisticPastelsSmooth/>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5BCAD085-E8A6-8845-BD4E-CB4CCA059FC4}" type="datetimeFigureOut">
              <a:rPr lang="en-US" smtClean="0"/>
              <a:t>4/11/2025</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875193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280" y="1438274"/>
            <a:ext cx="5524501" cy="1136650"/>
          </a:xfrm>
        </p:spPr>
        <p:txBody>
          <a:bodyPr/>
          <a:lstStyle/>
          <a:p>
            <a:r>
              <a:rPr dirty="0"/>
              <a:t>What Does It Mean to Initialize a Git Repository?</a:t>
            </a:r>
          </a:p>
        </p:txBody>
      </p:sp>
      <p:sp>
        <p:nvSpPr>
          <p:cNvPr id="3" name="Subtitle 2"/>
          <p:cNvSpPr>
            <a:spLocks noGrp="1"/>
          </p:cNvSpPr>
          <p:nvPr>
            <p:ph type="subTitle" idx="1"/>
          </p:nvPr>
        </p:nvSpPr>
        <p:spPr/>
        <p:txBody>
          <a:bodyPr>
            <a:normAutofit/>
          </a:bodyPr>
          <a:lstStyle/>
          <a:p>
            <a:r>
              <a:rPr lang="en-US" sz="2800" dirty="0" err="1"/>
              <a:t>Github</a:t>
            </a:r>
            <a:r>
              <a:rPr lang="en-US" sz="2800" dirty="0"/>
              <a:t> Interview Questions - 4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Behind the Scenes: Git Internals</a:t>
            </a:r>
          </a:p>
        </p:txBody>
      </p:sp>
      <p:sp>
        <p:nvSpPr>
          <p:cNvPr id="3" name="Content Placeholder 2"/>
          <p:cNvSpPr>
            <a:spLocks noGrp="1"/>
          </p:cNvSpPr>
          <p:nvPr>
            <p:ph idx="1"/>
          </p:nvPr>
        </p:nvSpPr>
        <p:spPr>
          <a:xfrm>
            <a:off x="971551" y="1917698"/>
            <a:ext cx="7279480" cy="2725739"/>
          </a:xfrm>
        </p:spPr>
        <p:txBody>
          <a:bodyPr wrap="square">
            <a:normAutofit/>
          </a:bodyPr>
          <a:lstStyle/>
          <a:p>
            <a:pPr algn="ctr">
              <a:defRPr sz="2400" b="1">
                <a:solidFill>
                  <a:srgbClr val="000000"/>
                </a:solidFill>
              </a:defRPr>
            </a:pPr>
            <a:r>
              <a:rPr sz="2000" dirty="0"/>
              <a:t>Content-Addressable System:</a:t>
            </a:r>
          </a:p>
          <a:p>
            <a:pPr>
              <a:defRPr sz="1800">
                <a:solidFill>
                  <a:srgbClr val="000000"/>
                </a:solidFill>
              </a:defRPr>
            </a:pPr>
            <a:r>
              <a:rPr sz="2000" dirty="0"/>
              <a:t>Git is not a traditional version control system. It stores all your data as objects in a content-addressable system. Every file, folder, and commit is stored as a hashed object inside `.git/objects`. This system ensures high performance and security since objects are immutable and identified by unique SHA-1 hashes. When you modify files, Git creates a new snapshot rather than diffing files line by line. It’s like taking a full photograph of your code at each save point.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Next Steps After git init</a:t>
            </a:r>
          </a:p>
        </p:txBody>
      </p:sp>
      <p:sp>
        <p:nvSpPr>
          <p:cNvPr id="3" name="TextBox 2"/>
          <p:cNvSpPr txBox="1"/>
          <p:nvPr/>
        </p:nvSpPr>
        <p:spPr>
          <a:xfrm>
            <a:off x="805312" y="2000250"/>
            <a:ext cx="7688608" cy="2492990"/>
          </a:xfrm>
          <a:prstGeom prst="rect">
            <a:avLst/>
          </a:prstGeom>
          <a:solidFill>
            <a:srgbClr val="2E2E2E"/>
          </a:solidFill>
        </p:spPr>
        <p:txBody>
          <a:bodyPr wrap="square">
            <a:spAutoFit/>
          </a:bodyPr>
          <a:lstStyle/>
          <a:p>
            <a:endParaRPr sz="1200" dirty="0"/>
          </a:p>
          <a:p>
            <a:pPr algn="l">
              <a:defRPr sz="2400">
                <a:solidFill>
                  <a:srgbClr val="FFFFFF"/>
                </a:solidFill>
                <a:latin typeface="Courier New"/>
              </a:defRPr>
            </a:pPr>
            <a:r>
              <a:rPr sz="1200" dirty="0"/>
              <a:t>### Recommended Workflow:</a:t>
            </a:r>
            <a:br>
              <a:rPr sz="1200" dirty="0"/>
            </a:br>
            <a:r>
              <a:rPr sz="1200" dirty="0"/>
              <a:t>```bash</a:t>
            </a:r>
            <a:br>
              <a:rPr sz="1200" dirty="0"/>
            </a:br>
            <a:r>
              <a:rPr sz="1200" dirty="0"/>
              <a:t>git add .</a:t>
            </a:r>
            <a:br>
              <a:rPr sz="1200" dirty="0"/>
            </a:br>
            <a:r>
              <a:rPr sz="1200" dirty="0"/>
              <a:t>git commit -m "</a:t>
            </a:r>
            <a:r>
              <a:rPr sz="1200" dirty="0" err="1"/>
              <a:t>init</a:t>
            </a:r>
            <a:r>
              <a:rPr sz="1200" dirty="0"/>
              <a:t>"</a:t>
            </a:r>
            <a:br>
              <a:rPr sz="1200" dirty="0"/>
            </a:br>
            <a:r>
              <a:rPr sz="1200" dirty="0"/>
              <a:t>git remote add origin &lt;URL&gt;</a:t>
            </a:r>
            <a:br>
              <a:rPr sz="1200" dirty="0"/>
            </a:br>
            <a:r>
              <a:rPr sz="1200" dirty="0"/>
              <a:t>git push -u origin main</a:t>
            </a:r>
            <a:br>
              <a:rPr sz="1200" dirty="0"/>
            </a:br>
            <a:r>
              <a:rPr sz="1200" dirty="0"/>
              <a:t>```</a:t>
            </a:r>
            <a:br>
              <a:rPr sz="1200" dirty="0"/>
            </a:br>
            <a:r>
              <a:rPr sz="1200" dirty="0"/>
              <a:t>This sequence stages your files, commits them with a message, links your repo to a remote server (like GitHub), and pushes your local code to the cloud so others can collaborate.</a:t>
            </a:r>
            <a:br>
              <a:rPr sz="1200" dirty="0"/>
            </a:br>
            <a:br>
              <a:rPr sz="1200" dirty="0"/>
            </a:br>
            <a:endParaRPr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Summary: Git Init Essentials</a:t>
            </a:r>
          </a:p>
        </p:txBody>
      </p:sp>
      <p:sp>
        <p:nvSpPr>
          <p:cNvPr id="3" name="Content Placeholder 2"/>
          <p:cNvSpPr>
            <a:spLocks noGrp="1"/>
          </p:cNvSpPr>
          <p:nvPr>
            <p:ph idx="1"/>
          </p:nvPr>
        </p:nvSpPr>
        <p:spPr/>
        <p:txBody>
          <a:bodyPr wrap="square">
            <a:normAutofit fontScale="92500" lnSpcReduction="20000"/>
          </a:bodyPr>
          <a:lstStyle/>
          <a:p>
            <a:pPr algn="ctr">
              <a:defRPr sz="2400" b="1">
                <a:solidFill>
                  <a:srgbClr val="000000"/>
                </a:solidFill>
              </a:defRPr>
            </a:pPr>
            <a:r>
              <a:rPr dirty="0"/>
              <a:t>Key Takeaways:</a:t>
            </a:r>
          </a:p>
          <a:p>
            <a:pPr>
              <a:defRPr sz="1800">
                <a:solidFill>
                  <a:srgbClr val="000000"/>
                </a:solidFill>
              </a:defRPr>
            </a:pPr>
            <a:r>
              <a:rPr dirty="0"/>
              <a:t>- `git </a:t>
            </a:r>
            <a:r>
              <a:rPr dirty="0" err="1"/>
              <a:t>init</a:t>
            </a:r>
            <a:r>
              <a:rPr dirty="0"/>
              <a:t>` sets up your project for version control but doesn’t start tracking by itself.</a:t>
            </a:r>
          </a:p>
          <a:p>
            <a:pPr>
              <a:defRPr sz="1800">
                <a:solidFill>
                  <a:srgbClr val="000000"/>
                </a:solidFill>
              </a:defRPr>
            </a:pPr>
            <a:r>
              <a:rPr dirty="0"/>
              <a:t>- It creates a `.git/` folder, which is the brain of your repository.</a:t>
            </a:r>
          </a:p>
          <a:p>
            <a:pPr>
              <a:defRPr sz="1800">
                <a:solidFill>
                  <a:srgbClr val="000000"/>
                </a:solidFill>
              </a:defRPr>
            </a:pPr>
            <a:r>
              <a:rPr dirty="0"/>
              <a:t>- You must manually add and commit files afterward.</a:t>
            </a:r>
          </a:p>
          <a:p>
            <a:pPr>
              <a:defRPr sz="1800">
                <a:solidFill>
                  <a:srgbClr val="000000"/>
                </a:solidFill>
              </a:defRPr>
            </a:pPr>
            <a:r>
              <a:rPr dirty="0"/>
              <a:t>- Initialization is a crucial first step that opens the door to Git’s full capabilities including version history, branching, merging, and collaboration.</a:t>
            </a:r>
          </a:p>
          <a:p>
            <a:pPr>
              <a:defRPr sz="1800">
                <a:solidFill>
                  <a:srgbClr val="000000"/>
                </a:solidFill>
              </a:defRPr>
            </a:pPr>
            <a:r>
              <a:rPr dirty="0"/>
              <a:t>Think of it as laying the foundation before you start building a house.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What Does It Mean to Initialize a Git Repository?</a:t>
            </a:r>
          </a:p>
        </p:txBody>
      </p:sp>
      <p:sp>
        <p:nvSpPr>
          <p:cNvPr id="3" name="Content Placeholder 2"/>
          <p:cNvSpPr>
            <a:spLocks noGrp="1"/>
          </p:cNvSpPr>
          <p:nvPr>
            <p:ph idx="1"/>
          </p:nvPr>
        </p:nvSpPr>
        <p:spPr>
          <a:xfrm>
            <a:off x="971551" y="1917699"/>
            <a:ext cx="7386637" cy="2690020"/>
          </a:xfrm>
        </p:spPr>
        <p:txBody>
          <a:bodyPr wrap="square">
            <a:normAutofit/>
          </a:bodyPr>
          <a:lstStyle/>
          <a:p>
            <a:pPr algn="ctr">
              <a:defRPr sz="2400" b="1">
                <a:solidFill>
                  <a:srgbClr val="000000"/>
                </a:solidFill>
              </a:defRPr>
            </a:pPr>
            <a:r>
              <a:rPr sz="2000" dirty="0"/>
              <a:t>Git Initialization - Concept</a:t>
            </a:r>
          </a:p>
          <a:p>
            <a:pPr>
              <a:defRPr sz="1800">
                <a:solidFill>
                  <a:srgbClr val="000000"/>
                </a:solidFill>
              </a:defRPr>
            </a:pPr>
            <a:r>
              <a:rPr sz="2000" dirty="0"/>
              <a:t>When you run `git </a:t>
            </a:r>
            <a:r>
              <a:rPr sz="2000" dirty="0" err="1"/>
              <a:t>init</a:t>
            </a:r>
            <a:r>
              <a:rPr sz="2000" dirty="0"/>
              <a:t>`, you're instructing Git to start monitoring your project. This action transforms your normal directory into a Git repository. From this point onward, Git can start tracking every change made to your files. Think of it as turning on the 'black box recorder' for your codebase. Initialization doesn’t change your code, but it sets up Git’s internal system to begin logging all version history and changes.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to Initialize a Git Repository</a:t>
            </a:r>
          </a:p>
        </p:txBody>
      </p:sp>
      <p:sp>
        <p:nvSpPr>
          <p:cNvPr id="3" name="TextBox 2"/>
          <p:cNvSpPr txBox="1"/>
          <p:nvPr/>
        </p:nvSpPr>
        <p:spPr>
          <a:xfrm>
            <a:off x="867965" y="1900236"/>
            <a:ext cx="7408069" cy="2585323"/>
          </a:xfrm>
          <a:prstGeom prst="rect">
            <a:avLst/>
          </a:prstGeom>
          <a:solidFill>
            <a:srgbClr val="2E2E2E"/>
          </a:solidFill>
        </p:spPr>
        <p:txBody>
          <a:bodyPr wrap="square">
            <a:spAutoFit/>
          </a:bodyPr>
          <a:lstStyle/>
          <a:p>
            <a:endParaRPr dirty="0"/>
          </a:p>
          <a:p>
            <a:pPr algn="l">
              <a:defRPr sz="2400">
                <a:solidFill>
                  <a:srgbClr val="FFFFFF"/>
                </a:solidFill>
                <a:latin typeface="Courier New"/>
              </a:defRPr>
            </a:pPr>
            <a:r>
              <a:rPr dirty="0"/>
              <a:t>Basic Command:</a:t>
            </a:r>
            <a:br>
              <a:rPr dirty="0"/>
            </a:br>
            <a:r>
              <a:rPr dirty="0"/>
              <a:t>You can initialize a Git repository with:</a:t>
            </a:r>
            <a:br>
              <a:rPr dirty="0"/>
            </a:br>
            <a:r>
              <a:rPr dirty="0"/>
              <a:t>```bash</a:t>
            </a:r>
            <a:br>
              <a:rPr dirty="0"/>
            </a:br>
            <a:r>
              <a:rPr dirty="0"/>
              <a:t>git </a:t>
            </a:r>
            <a:r>
              <a:rPr dirty="0" err="1"/>
              <a:t>init</a:t>
            </a:r>
            <a:br>
              <a:rPr dirty="0"/>
            </a:br>
            <a:r>
              <a:rPr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Directory Setup Example</a:t>
            </a:r>
          </a:p>
        </p:txBody>
      </p:sp>
      <p:sp>
        <p:nvSpPr>
          <p:cNvPr id="3" name="TextBox 2"/>
          <p:cNvSpPr txBox="1"/>
          <p:nvPr/>
        </p:nvSpPr>
        <p:spPr>
          <a:xfrm>
            <a:off x="1085850" y="1921669"/>
            <a:ext cx="7086599" cy="2585323"/>
          </a:xfrm>
          <a:prstGeom prst="rect">
            <a:avLst/>
          </a:prstGeom>
          <a:solidFill>
            <a:srgbClr val="2E2E2E"/>
          </a:solidFill>
        </p:spPr>
        <p:txBody>
          <a:bodyPr wrap="square">
            <a:spAutoFit/>
          </a:bodyPr>
          <a:lstStyle/>
          <a:p>
            <a:endParaRPr dirty="0"/>
          </a:p>
          <a:p>
            <a:pPr algn="l">
              <a:defRPr sz="2400">
                <a:solidFill>
                  <a:srgbClr val="FFFFFF"/>
                </a:solidFill>
                <a:latin typeface="Courier New"/>
              </a:defRPr>
            </a:pPr>
            <a:r>
              <a:rPr dirty="0"/>
              <a:t>### Example:</a:t>
            </a:r>
            <a:br>
              <a:rPr dirty="0"/>
            </a:br>
            <a:r>
              <a:rPr dirty="0"/>
              <a:t>```bash</a:t>
            </a:r>
            <a:br>
              <a:rPr dirty="0"/>
            </a:br>
            <a:r>
              <a:rPr dirty="0" err="1"/>
              <a:t>mkdir</a:t>
            </a:r>
            <a:r>
              <a:rPr dirty="0"/>
              <a:t> my-project</a:t>
            </a:r>
            <a:br>
              <a:rPr dirty="0"/>
            </a:br>
            <a:r>
              <a:rPr dirty="0"/>
              <a:t>cd my-project</a:t>
            </a:r>
            <a:br>
              <a:rPr dirty="0"/>
            </a:br>
            <a:r>
              <a:rPr dirty="0"/>
              <a:t>git </a:t>
            </a:r>
            <a:r>
              <a:rPr dirty="0" err="1"/>
              <a:t>init</a:t>
            </a:r>
            <a:br>
              <a:rPr dirty="0"/>
            </a:br>
            <a:r>
              <a:rPr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Happens Internally?</a:t>
            </a:r>
          </a:p>
        </p:txBody>
      </p:sp>
      <p:sp>
        <p:nvSpPr>
          <p:cNvPr id="3" name="Content Placeholder 2"/>
          <p:cNvSpPr>
            <a:spLocks noGrp="1"/>
          </p:cNvSpPr>
          <p:nvPr>
            <p:ph idx="1"/>
          </p:nvPr>
        </p:nvSpPr>
        <p:spPr/>
        <p:txBody>
          <a:bodyPr wrap="square">
            <a:normAutofit/>
          </a:bodyPr>
          <a:lstStyle/>
          <a:p>
            <a:pPr algn="ctr">
              <a:defRPr sz="2400" b="1">
                <a:solidFill>
                  <a:srgbClr val="000000"/>
                </a:solidFill>
              </a:defRPr>
            </a:pPr>
            <a:r>
              <a:rPr sz="2000" dirty="0"/>
              <a:t>Git Creates a `.git/` Folder:</a:t>
            </a:r>
          </a:p>
          <a:p>
            <a:pPr>
              <a:defRPr sz="1800">
                <a:solidFill>
                  <a:srgbClr val="000000"/>
                </a:solidFill>
              </a:defRPr>
            </a:pPr>
            <a:r>
              <a:rPr sz="2000" dirty="0"/>
              <a:t>When you run `git </a:t>
            </a:r>
            <a:r>
              <a:rPr sz="2000" dirty="0" err="1"/>
              <a:t>init</a:t>
            </a:r>
            <a:r>
              <a:rPr sz="2000" dirty="0"/>
              <a:t>`, Git sets up a `.git/` folder inside your project. This folder is hidden and holds all the essential metadata Git uses to track your work. It contains information about branches, commits, the current HEAD (your position in the commit history), and more. Without this folder, Git has no memory or record of your code history.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What’s Inside .git Folder?</a:t>
            </a:r>
          </a:p>
        </p:txBody>
      </p:sp>
      <p:graphicFrame>
        <p:nvGraphicFramePr>
          <p:cNvPr id="3" name="Table 2"/>
          <p:cNvGraphicFramePr>
            <a:graphicFrameLocks noGrp="1"/>
          </p:cNvGraphicFramePr>
          <p:nvPr>
            <p:extLst>
              <p:ext uri="{D42A27DB-BD31-4B8C-83A1-F6EECF244321}">
                <p14:modId xmlns:p14="http://schemas.microsoft.com/office/powerpoint/2010/main" val="3259544289"/>
              </p:ext>
            </p:extLst>
          </p:nvPr>
        </p:nvGraphicFramePr>
        <p:xfrm>
          <a:off x="1664493" y="1907381"/>
          <a:ext cx="5984678" cy="2621755"/>
        </p:xfrm>
        <a:graphic>
          <a:graphicData uri="http://schemas.openxmlformats.org/drawingml/2006/table">
            <a:tbl>
              <a:tblPr firstRow="1" bandRow="1">
                <a:tableStyleId>{5C22544A-7EE6-4342-B048-85BDC9FD1C3A}</a:tableStyleId>
              </a:tblPr>
              <a:tblGrid>
                <a:gridCol w="2992339">
                  <a:extLst>
                    <a:ext uri="{9D8B030D-6E8A-4147-A177-3AD203B41FA5}">
                      <a16:colId xmlns:a16="http://schemas.microsoft.com/office/drawing/2014/main" val="20000"/>
                    </a:ext>
                  </a:extLst>
                </a:gridCol>
                <a:gridCol w="2992339">
                  <a:extLst>
                    <a:ext uri="{9D8B030D-6E8A-4147-A177-3AD203B41FA5}">
                      <a16:colId xmlns:a16="http://schemas.microsoft.com/office/drawing/2014/main" val="20001"/>
                    </a:ext>
                  </a:extLst>
                </a:gridCol>
              </a:tblGrid>
              <a:tr h="374536">
                <a:tc>
                  <a:txBody>
                    <a:bodyPr/>
                    <a:lstStyle/>
                    <a:p>
                      <a:pPr>
                        <a:defRPr b="1"/>
                      </a:pPr>
                      <a:r>
                        <a:rPr dirty="0"/>
                        <a:t>Folder/File</a:t>
                      </a:r>
                    </a:p>
                  </a:txBody>
                  <a:tcPr/>
                </a:tc>
                <a:tc>
                  <a:txBody>
                    <a:bodyPr/>
                    <a:lstStyle/>
                    <a:p>
                      <a:pPr>
                        <a:defRPr b="1"/>
                      </a:pPr>
                      <a:r>
                        <a:t>Description</a:t>
                      </a:r>
                    </a:p>
                  </a:txBody>
                  <a:tcPr/>
                </a:tc>
                <a:extLst>
                  <a:ext uri="{0D108BD9-81ED-4DB2-BD59-A6C34878D82A}">
                    <a16:rowId xmlns:a16="http://schemas.microsoft.com/office/drawing/2014/main" val="10000"/>
                  </a:ext>
                </a:extLst>
              </a:tr>
              <a:tr h="374536">
                <a:tc>
                  <a:txBody>
                    <a:bodyPr/>
                    <a:lstStyle/>
                    <a:p>
                      <a:r>
                        <a:t>HEAD</a:t>
                      </a:r>
                    </a:p>
                  </a:txBody>
                  <a:tcPr/>
                </a:tc>
                <a:tc>
                  <a:txBody>
                    <a:bodyPr/>
                    <a:lstStyle/>
                    <a:p>
                      <a:r>
                        <a:t>Points to the current branch (e.g., main)</a:t>
                      </a:r>
                    </a:p>
                  </a:txBody>
                  <a:tcPr/>
                </a:tc>
                <a:extLst>
                  <a:ext uri="{0D108BD9-81ED-4DB2-BD59-A6C34878D82A}">
                    <a16:rowId xmlns:a16="http://schemas.microsoft.com/office/drawing/2014/main" val="10001"/>
                  </a:ext>
                </a:extLst>
              </a:tr>
              <a:tr h="374536">
                <a:tc>
                  <a:txBody>
                    <a:bodyPr/>
                    <a:lstStyle/>
                    <a:p>
                      <a:r>
                        <a:t>config</a:t>
                      </a:r>
                    </a:p>
                  </a:txBody>
                  <a:tcPr/>
                </a:tc>
                <a:tc>
                  <a:txBody>
                    <a:bodyPr/>
                    <a:lstStyle/>
                    <a:p>
                      <a:r>
                        <a:t>Repository-specific Git settings</a:t>
                      </a:r>
                    </a:p>
                  </a:txBody>
                  <a:tcPr/>
                </a:tc>
                <a:extLst>
                  <a:ext uri="{0D108BD9-81ED-4DB2-BD59-A6C34878D82A}">
                    <a16:rowId xmlns:a16="http://schemas.microsoft.com/office/drawing/2014/main" val="10002"/>
                  </a:ext>
                </a:extLst>
              </a:tr>
              <a:tr h="374536">
                <a:tc>
                  <a:txBody>
                    <a:bodyPr/>
                    <a:lstStyle/>
                    <a:p>
                      <a:r>
                        <a:t>refs/</a:t>
                      </a:r>
                    </a:p>
                  </a:txBody>
                  <a:tcPr/>
                </a:tc>
                <a:tc>
                  <a:txBody>
                    <a:bodyPr/>
                    <a:lstStyle/>
                    <a:p>
                      <a:r>
                        <a:t>References to branches and tags</a:t>
                      </a:r>
                    </a:p>
                  </a:txBody>
                  <a:tcPr/>
                </a:tc>
                <a:extLst>
                  <a:ext uri="{0D108BD9-81ED-4DB2-BD59-A6C34878D82A}">
                    <a16:rowId xmlns:a16="http://schemas.microsoft.com/office/drawing/2014/main" val="10003"/>
                  </a:ext>
                </a:extLst>
              </a:tr>
              <a:tr h="374536">
                <a:tc>
                  <a:txBody>
                    <a:bodyPr/>
                    <a:lstStyle/>
                    <a:p>
                      <a:r>
                        <a:t>objects/</a:t>
                      </a:r>
                    </a:p>
                  </a:txBody>
                  <a:tcPr/>
                </a:tc>
                <a:tc>
                  <a:txBody>
                    <a:bodyPr/>
                    <a:lstStyle/>
                    <a:p>
                      <a:r>
                        <a:t>Stores all commits, trees, and file contents</a:t>
                      </a:r>
                    </a:p>
                  </a:txBody>
                  <a:tcPr/>
                </a:tc>
                <a:extLst>
                  <a:ext uri="{0D108BD9-81ED-4DB2-BD59-A6C34878D82A}">
                    <a16:rowId xmlns:a16="http://schemas.microsoft.com/office/drawing/2014/main" val="10004"/>
                  </a:ext>
                </a:extLst>
              </a:tr>
              <a:tr h="374536">
                <a:tc>
                  <a:txBody>
                    <a:bodyPr/>
                    <a:lstStyle/>
                    <a:p>
                      <a:r>
                        <a:t>hooks/</a:t>
                      </a:r>
                    </a:p>
                  </a:txBody>
                  <a:tcPr/>
                </a:tc>
                <a:tc>
                  <a:txBody>
                    <a:bodyPr/>
                    <a:lstStyle/>
                    <a:p>
                      <a:r>
                        <a:t>Scripts that trigger on certain Git events</a:t>
                      </a:r>
                    </a:p>
                  </a:txBody>
                  <a:tcPr/>
                </a:tc>
                <a:extLst>
                  <a:ext uri="{0D108BD9-81ED-4DB2-BD59-A6C34878D82A}">
                    <a16:rowId xmlns:a16="http://schemas.microsoft.com/office/drawing/2014/main" val="10005"/>
                  </a:ext>
                </a:extLst>
              </a:tr>
              <a:tr h="374539">
                <a:tc>
                  <a:txBody>
                    <a:bodyPr/>
                    <a:lstStyle/>
                    <a:p>
                      <a:r>
                        <a:t>index</a:t>
                      </a:r>
                    </a:p>
                  </a:txBody>
                  <a:tcPr/>
                </a:tc>
                <a:tc>
                  <a:txBody>
                    <a:bodyPr/>
                    <a:lstStyle/>
                    <a:p>
                      <a:r>
                        <a:rPr dirty="0"/>
                        <a:t>The staging area for commits</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Git Does NOT Do in init</a:t>
            </a:r>
          </a:p>
        </p:txBody>
      </p:sp>
      <p:sp>
        <p:nvSpPr>
          <p:cNvPr id="3" name="Content Placeholder 2"/>
          <p:cNvSpPr>
            <a:spLocks noGrp="1"/>
          </p:cNvSpPr>
          <p:nvPr>
            <p:ph idx="1"/>
          </p:nvPr>
        </p:nvSpPr>
        <p:spPr/>
        <p:txBody>
          <a:bodyPr wrap="square">
            <a:normAutofit fontScale="92500" lnSpcReduction="20000"/>
          </a:bodyPr>
          <a:lstStyle/>
          <a:p>
            <a:pPr algn="ctr">
              <a:defRPr sz="2400" b="1">
                <a:solidFill>
                  <a:srgbClr val="000000"/>
                </a:solidFill>
              </a:defRPr>
            </a:pPr>
            <a:r>
              <a:rPr dirty="0"/>
              <a:t>Important:</a:t>
            </a:r>
          </a:p>
          <a:p>
            <a:pPr>
              <a:defRPr sz="1800">
                <a:solidFill>
                  <a:srgbClr val="000000"/>
                </a:solidFill>
              </a:defRPr>
            </a:pPr>
            <a:r>
              <a:rPr dirty="0"/>
              <a:t>It's critical to understand what `git </a:t>
            </a:r>
            <a:r>
              <a:rPr dirty="0" err="1"/>
              <a:t>init</a:t>
            </a:r>
            <a:r>
              <a:rPr dirty="0"/>
              <a:t>` does *not* do:</a:t>
            </a:r>
          </a:p>
          <a:p>
            <a:pPr>
              <a:defRPr sz="1800">
                <a:solidFill>
                  <a:srgbClr val="000000"/>
                </a:solidFill>
              </a:defRPr>
            </a:pPr>
            <a:r>
              <a:rPr dirty="0"/>
              <a:t>- It does </a:t>
            </a:r>
            <a:r>
              <a:rPr b="1" dirty="0"/>
              <a:t>not</a:t>
            </a:r>
            <a:r>
              <a:rPr dirty="0"/>
              <a:t> start tracking your files automatically.</a:t>
            </a:r>
          </a:p>
          <a:p>
            <a:pPr>
              <a:defRPr sz="1800">
                <a:solidFill>
                  <a:srgbClr val="000000"/>
                </a:solidFill>
              </a:defRPr>
            </a:pPr>
            <a:r>
              <a:rPr dirty="0"/>
              <a:t>- It does </a:t>
            </a:r>
            <a:r>
              <a:rPr b="1" dirty="0"/>
              <a:t>not</a:t>
            </a:r>
            <a:r>
              <a:rPr dirty="0"/>
              <a:t> create a commit or history by itself.</a:t>
            </a:r>
          </a:p>
          <a:p>
            <a:pPr>
              <a:defRPr sz="1800">
                <a:solidFill>
                  <a:srgbClr val="000000"/>
                </a:solidFill>
              </a:defRPr>
            </a:pPr>
            <a:r>
              <a:rPr dirty="0"/>
              <a:t>- It does </a:t>
            </a:r>
            <a:r>
              <a:rPr b="1" dirty="0"/>
              <a:t>not</a:t>
            </a:r>
            <a:r>
              <a:rPr dirty="0"/>
              <a:t> connect to any remote repository like GitHub.</a:t>
            </a:r>
          </a:p>
          <a:p>
            <a:pPr>
              <a:defRPr sz="1800">
                <a:solidFill>
                  <a:srgbClr val="000000"/>
                </a:solidFill>
              </a:defRPr>
            </a:pPr>
            <a:r>
              <a:rPr dirty="0"/>
              <a:t>This command merely prepares the environment. To start tracking changes, you need to explicitly add files with `git add` and commit them using `git commit`. Until then, Git knows the repo exists but hasn't recorded any history.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Initialization</a:t>
            </a:r>
          </a:p>
        </p:txBody>
      </p:sp>
      <p:sp>
        <p:nvSpPr>
          <p:cNvPr id="3" name="Content Placeholder 2"/>
          <p:cNvSpPr>
            <a:spLocks noGrp="1"/>
          </p:cNvSpPr>
          <p:nvPr>
            <p:ph idx="1"/>
          </p:nvPr>
        </p:nvSpPr>
        <p:spPr>
          <a:xfrm>
            <a:off x="971551" y="1791491"/>
            <a:ext cx="7200897" cy="2654302"/>
          </a:xfrm>
        </p:spPr>
        <p:txBody>
          <a:bodyPr wrap="square">
            <a:noAutofit/>
          </a:bodyPr>
          <a:lstStyle/>
          <a:p>
            <a:pPr algn="ctr">
              <a:defRPr sz="2400" b="1">
                <a:solidFill>
                  <a:srgbClr val="000000"/>
                </a:solidFill>
              </a:defRPr>
            </a:pPr>
            <a:r>
              <a:rPr sz="2000" dirty="0"/>
              <a:t>Local vs Bare Repositories:</a:t>
            </a:r>
          </a:p>
          <a:p>
            <a:pPr>
              <a:defRPr sz="1800">
                <a:solidFill>
                  <a:srgbClr val="000000"/>
                </a:solidFill>
              </a:defRPr>
            </a:pPr>
            <a:r>
              <a:rPr sz="2000" dirty="0"/>
              <a:t>- `git </a:t>
            </a:r>
            <a:r>
              <a:rPr sz="2000" dirty="0" err="1"/>
              <a:t>init</a:t>
            </a:r>
            <a:r>
              <a:rPr sz="2000" dirty="0"/>
              <a:t>`: This is used for standard local development. It gives you a working directory and `.git/` tracking folder.</a:t>
            </a:r>
          </a:p>
          <a:p>
            <a:pPr>
              <a:defRPr sz="1800">
                <a:solidFill>
                  <a:srgbClr val="000000"/>
                </a:solidFill>
              </a:defRPr>
            </a:pPr>
            <a:r>
              <a:rPr sz="2000" dirty="0"/>
              <a:t>- `git </a:t>
            </a:r>
            <a:r>
              <a:rPr sz="2000" dirty="0" err="1"/>
              <a:t>init</a:t>
            </a:r>
            <a:r>
              <a:rPr sz="2000" dirty="0"/>
              <a:t> --bare`: Used for creating central repositories (usually on servers). It doesn’t have a working directory, meaning you can’t edit files directly here—it’s used strictly for pushing and pulling.</a:t>
            </a:r>
          </a:p>
          <a:p>
            <a:pPr>
              <a:defRPr sz="1800">
                <a:solidFill>
                  <a:srgbClr val="000000"/>
                </a:solidFill>
              </a:defRPr>
            </a:pPr>
            <a:r>
              <a:rPr sz="2000" dirty="0"/>
              <a:t>Understanding this distinction helps when collaborating in distributed teams or setting up self-hosted Git servers.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 Case for git init</a:t>
            </a:r>
          </a:p>
        </p:txBody>
      </p:sp>
      <p:sp>
        <p:nvSpPr>
          <p:cNvPr id="3" name="Content Placeholder 2"/>
          <p:cNvSpPr>
            <a:spLocks noGrp="1"/>
          </p:cNvSpPr>
          <p:nvPr>
            <p:ph idx="1"/>
          </p:nvPr>
        </p:nvSpPr>
        <p:spPr>
          <a:xfrm>
            <a:off x="971552" y="1774824"/>
            <a:ext cx="7565230" cy="2489202"/>
          </a:xfrm>
        </p:spPr>
        <p:txBody>
          <a:bodyPr wrap="square">
            <a:noAutofit/>
          </a:bodyPr>
          <a:lstStyle/>
          <a:p>
            <a:pPr algn="ctr">
              <a:defRPr sz="2400" b="1">
                <a:solidFill>
                  <a:srgbClr val="000000"/>
                </a:solidFill>
              </a:defRPr>
            </a:pPr>
            <a:r>
              <a:rPr dirty="0"/>
              <a:t>When to Use `git </a:t>
            </a:r>
            <a:r>
              <a:rPr dirty="0" err="1"/>
              <a:t>init</a:t>
            </a:r>
            <a:r>
              <a:rPr dirty="0"/>
              <a:t>`:</a:t>
            </a:r>
          </a:p>
          <a:p>
            <a:pPr>
              <a:defRPr sz="1800">
                <a:solidFill>
                  <a:srgbClr val="000000"/>
                </a:solidFill>
              </a:defRPr>
            </a:pPr>
            <a:r>
              <a:rPr dirty="0"/>
              <a:t>Use `git </a:t>
            </a:r>
            <a:r>
              <a:rPr dirty="0" err="1"/>
              <a:t>init</a:t>
            </a:r>
            <a:r>
              <a:rPr dirty="0"/>
              <a:t>` when:</a:t>
            </a:r>
          </a:p>
          <a:p>
            <a:pPr>
              <a:defRPr sz="1800">
                <a:solidFill>
                  <a:srgbClr val="000000"/>
                </a:solidFill>
              </a:defRPr>
            </a:pPr>
            <a:r>
              <a:rPr dirty="0"/>
              <a:t>- You're starting a fresh project and want to manage versions.</a:t>
            </a:r>
          </a:p>
          <a:p>
            <a:pPr>
              <a:defRPr sz="1800">
                <a:solidFill>
                  <a:srgbClr val="000000"/>
                </a:solidFill>
              </a:defRPr>
            </a:pPr>
            <a:r>
              <a:rPr dirty="0"/>
              <a:t>- You're converting an existing codebase into a version-controlled project.</a:t>
            </a:r>
          </a:p>
          <a:p>
            <a:pPr>
              <a:defRPr sz="1800">
                <a:solidFill>
                  <a:srgbClr val="000000"/>
                </a:solidFill>
              </a:defRPr>
            </a:pPr>
            <a:r>
              <a:rPr dirty="0"/>
              <a:t>- You want to track a local-only repository or later push to GitHub.</a:t>
            </a:r>
          </a:p>
          <a:p>
            <a:pPr>
              <a:defRPr sz="1800">
                <a:solidFill>
                  <a:srgbClr val="000000"/>
                </a:solidFill>
              </a:defRPr>
            </a:pPr>
            <a:r>
              <a:rPr dirty="0"/>
              <a:t>It's the entry point to Git’s powerful version control features and lays the groundwork for collaborative workflows, branch management, and clean project histories.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it">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git" id="{92CAA1D5-DA88-468B-9465-984BA13AA371}" vid="{0B5D2B91-3F30-47DD-80A5-1B2FEF55581E}"/>
    </a:ext>
  </a:extLst>
</a:theme>
</file>

<file path=docProps/app.xml><?xml version="1.0" encoding="utf-8"?>
<Properties xmlns="http://schemas.openxmlformats.org/officeDocument/2006/extended-properties" xmlns:vt="http://schemas.openxmlformats.org/officeDocument/2006/docPropsVTypes">
  <Template>Git</Template>
  <TotalTime>8</TotalTime>
  <Words>848</Words>
  <Application>Microsoft Office PowerPoint</Application>
  <PresentationFormat>On-screen Show (16:9)</PresentationFormat>
  <Paragraphs>61</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Garamond</vt:lpstr>
      <vt:lpstr>git</vt:lpstr>
      <vt:lpstr>What Does It Mean to Initialize a Git Repository?</vt:lpstr>
      <vt:lpstr>What Does It Mean to Initialize a Git Repository?</vt:lpstr>
      <vt:lpstr>How to Initialize a Git Repository</vt:lpstr>
      <vt:lpstr>Directory Setup Example</vt:lpstr>
      <vt:lpstr>What Happens Internally?</vt:lpstr>
      <vt:lpstr>What’s Inside .git Folder?</vt:lpstr>
      <vt:lpstr>What Git Does NOT Do in init</vt:lpstr>
      <vt:lpstr>Types of Initialization</vt:lpstr>
      <vt:lpstr>Use Case for git init</vt:lpstr>
      <vt:lpstr>Behind the Scenes: Git Internals</vt:lpstr>
      <vt:lpstr>Next Steps After git init</vt:lpstr>
      <vt:lpstr>Summary: Git Init Essentials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Dhruv Shah</cp:lastModifiedBy>
  <cp:revision>16</cp:revision>
  <dcterms:created xsi:type="dcterms:W3CDTF">2013-01-27T09:14:16Z</dcterms:created>
  <dcterms:modified xsi:type="dcterms:W3CDTF">2025-04-11T17:37:22Z</dcterms:modified>
  <cp:category/>
</cp:coreProperties>
</file>